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9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Override1.xml" ContentType="application/vnd.openxmlformats-officedocument.themeOverr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7" r:id="rId10"/>
    <p:sldId id="265" r:id="rId11"/>
    <p:sldId id="266" r:id="rId12"/>
  </p:sldIdLst>
  <p:sldSz cx="18288000" cy="10287000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Clear Sans Regular Bold" panose="020B0604020202020204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100FF"/>
    <a:srgbClr val="883C84"/>
    <a:srgbClr val="461B49"/>
    <a:srgbClr val="963488"/>
    <a:srgbClr val="2831A2"/>
    <a:srgbClr val="2086AA"/>
    <a:srgbClr val="1994B1"/>
    <a:srgbClr val="00B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0279" autoAdjust="0"/>
    <p:restoredTop sz="73146" autoAdjust="0"/>
  </p:normalViewPr>
  <p:slideViewPr>
    <p:cSldViewPr>
      <p:cViewPr varScale="1">
        <p:scale>
          <a:sx n="44" d="100"/>
          <a:sy n="44" d="100"/>
        </p:scale>
        <p:origin x="475" y="29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ikaus\Downloads\Task%203_Final%20Content%20Data%20set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ikaus\Downloads\Task%203_Final%20Content%20Data%20set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package" Target="../embeddings/Microsoft_Excel_Worksheet.xlsx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ikaus\Downloads\Task%203_Final%20Content%20Data%20set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ikaus\Downloads\Task%203_Final%20Content%20Data%20set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IN"/>
              <a:t>Most Popular Categories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9.1374445686453865E-2"/>
          <c:y val="6.2570636021955992E-2"/>
          <c:w val="0.88673607747734584"/>
          <c:h val="0.81447774584950916"/>
        </c:manualLayout>
      </c:layout>
      <c:barChart>
        <c:barDir val="col"/>
        <c:grouping val="clustered"/>
        <c:varyColors val="0"/>
        <c:ser>
          <c:idx val="0"/>
          <c:order val="0"/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'Most pop Categories'!$A$1:$A$5</c:f>
              <c:strCache>
                <c:ptCount val="5"/>
                <c:pt idx="0">
                  <c:v>animals</c:v>
                </c:pt>
                <c:pt idx="1">
                  <c:v>science</c:v>
                </c:pt>
                <c:pt idx="2">
                  <c:v>healthy eating</c:v>
                </c:pt>
                <c:pt idx="3">
                  <c:v>technology</c:v>
                </c:pt>
                <c:pt idx="4">
                  <c:v>food</c:v>
                </c:pt>
              </c:strCache>
            </c:strRef>
          </c:cat>
          <c:val>
            <c:numRef>
              <c:f>'Most pop Categories'!$B$1:$B$5</c:f>
              <c:numCache>
                <c:formatCode>General</c:formatCode>
                <c:ptCount val="5"/>
                <c:pt idx="0">
                  <c:v>74965</c:v>
                </c:pt>
                <c:pt idx="1">
                  <c:v>71168</c:v>
                </c:pt>
                <c:pt idx="2">
                  <c:v>69339</c:v>
                </c:pt>
                <c:pt idx="3">
                  <c:v>68738</c:v>
                </c:pt>
                <c:pt idx="4">
                  <c:v>66676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408-4ABD-AE25-2AB116BB3741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273538112"/>
        <c:axId val="273519808"/>
      </c:barChart>
      <c:catAx>
        <c:axId val="2735381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73519808"/>
        <c:crosses val="autoZero"/>
        <c:auto val="1"/>
        <c:lblAlgn val="ctr"/>
        <c:lblOffset val="100"/>
        <c:noMultiLvlLbl val="0"/>
      </c:catAx>
      <c:valAx>
        <c:axId val="2735198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73538112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>
            <a:solidFill>
              <a:schemeClr val="lt1">
                <a:lumMod val="95000"/>
                <a:alpha val="54000"/>
              </a:schemeClr>
            </a:solidFill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500" b="1" i="0" u="none" strike="noStrike" kern="1200" cap="all" spc="100" normalizeH="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Month</a:t>
            </a:r>
            <a:r>
              <a:rPr lang="en-US" baseline="0"/>
              <a:t> wise posts</a:t>
            </a:r>
            <a:endParaRPr lang="en-US"/>
          </a:p>
        </c:rich>
      </c:tx>
      <c:layout>
        <c:manualLayout>
          <c:xMode val="edge"/>
          <c:yMode val="edge"/>
          <c:x val="0.34680897495279156"/>
          <c:y val="1.980198019801980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500" b="1" i="0" u="none" strike="noStrike" kern="1200" cap="all" spc="100" normalizeH="0" baseline="0">
              <a:solidFill>
                <a:schemeClr val="lt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1629151479739944"/>
          <c:y val="0.11997688014629942"/>
          <c:w val="0.81235822614933317"/>
          <c:h val="0.73998310854707516"/>
        </c:manualLayout>
      </c:layout>
      <c:lineChart>
        <c:grouping val="standard"/>
        <c:varyColors val="0"/>
        <c:ser>
          <c:idx val="0"/>
          <c:order val="0"/>
          <c:tx>
            <c:strRef>
              <c:f>'Most active Month'!$B$1</c:f>
              <c:strCache>
                <c:ptCount val="1"/>
                <c:pt idx="0">
                  <c:v>Count Post</c:v>
                </c:pt>
              </c:strCache>
            </c:strRef>
          </c:tx>
          <c:spPr>
            <a:ln w="34925" cap="rnd">
              <a:solidFill>
                <a:schemeClr val="lt1"/>
              </a:solidFill>
              <a:round/>
            </a:ln>
            <a:effectLst>
              <a:outerShdw dist="25400" dir="2700000" algn="tl" rotWithShape="0">
                <a:schemeClr val="accent1"/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'Most active Month'!$A$2:$A$13</c:f>
              <c:strCache>
                <c:ptCount val="12"/>
                <c:pt idx="0">
                  <c:v>December</c:v>
                </c:pt>
                <c:pt idx="1">
                  <c:v>November</c:v>
                </c:pt>
                <c:pt idx="2">
                  <c:v>October</c:v>
                </c:pt>
                <c:pt idx="3">
                  <c:v>September</c:v>
                </c:pt>
                <c:pt idx="4">
                  <c:v>August</c:v>
                </c:pt>
                <c:pt idx="5">
                  <c:v>July</c:v>
                </c:pt>
                <c:pt idx="6">
                  <c:v>June</c:v>
                </c:pt>
                <c:pt idx="7">
                  <c:v>May</c:v>
                </c:pt>
                <c:pt idx="8">
                  <c:v>April</c:v>
                </c:pt>
                <c:pt idx="9">
                  <c:v>March</c:v>
                </c:pt>
                <c:pt idx="10">
                  <c:v>February</c:v>
                </c:pt>
                <c:pt idx="11">
                  <c:v>January</c:v>
                </c:pt>
              </c:strCache>
            </c:strRef>
          </c:cat>
          <c:val>
            <c:numRef>
              <c:f>'Most active Month'!$B$2:$B$13</c:f>
              <c:numCache>
                <c:formatCode>General</c:formatCode>
                <c:ptCount val="12"/>
                <c:pt idx="0">
                  <c:v>2099</c:v>
                </c:pt>
                <c:pt idx="1">
                  <c:v>2055</c:v>
                </c:pt>
                <c:pt idx="2">
                  <c:v>2087</c:v>
                </c:pt>
                <c:pt idx="3">
                  <c:v>1991</c:v>
                </c:pt>
                <c:pt idx="4">
                  <c:v>2055</c:v>
                </c:pt>
                <c:pt idx="5">
                  <c:v>2116</c:v>
                </c:pt>
                <c:pt idx="6">
                  <c:v>2068</c:v>
                </c:pt>
                <c:pt idx="7">
                  <c:v>2110</c:v>
                </c:pt>
                <c:pt idx="8">
                  <c:v>1978</c:v>
                </c:pt>
                <c:pt idx="9">
                  <c:v>1982</c:v>
                </c:pt>
                <c:pt idx="10">
                  <c:v>1890</c:v>
                </c:pt>
                <c:pt idx="11">
                  <c:v>2142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10F-4ECE-BC7A-37FB3D0B2C21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dropLines>
          <c:spPr>
            <a:ln w="9525" cap="flat" cmpd="sng" algn="ctr">
              <a:gradFill>
                <a:gsLst>
                  <a:gs pos="0">
                    <a:schemeClr val="lt1"/>
                  </a:gs>
                  <a:gs pos="100000">
                    <a:schemeClr val="lt1">
                      <a:alpha val="0"/>
                    </a:schemeClr>
                  </a:gs>
                </a:gsLst>
                <a:lin ang="5400000" scaled="0"/>
              </a:gradFill>
              <a:round/>
            </a:ln>
            <a:effectLst/>
          </c:spPr>
        </c:dropLines>
        <c:smooth val="0"/>
        <c:axId val="499715792"/>
        <c:axId val="499700816"/>
      </c:lineChart>
      <c:catAx>
        <c:axId val="4997157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spc="1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99700816"/>
        <c:crosses val="autoZero"/>
        <c:auto val="1"/>
        <c:lblAlgn val="ctr"/>
        <c:lblOffset val="100"/>
        <c:noMultiLvlLbl val="0"/>
      </c:catAx>
      <c:valAx>
        <c:axId val="49970081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99715792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>
            <a:solidFill>
              <a:schemeClr val="accent1">
                <a:lumMod val="60000"/>
                <a:lumOff val="40000"/>
              </a:schemeClr>
            </a:solidFill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900" b="0" i="0" u="none" strike="noStrike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accent1"/>
    </a:solidFill>
    <a:ln w="9525" cap="flat" cmpd="sng" algn="ctr">
      <a:solidFill>
        <a:schemeClr val="accent1"/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IN"/>
              <a:t>Content Sentiment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1481727047839731"/>
          <c:y val="0.15787035881285463"/>
          <c:w val="0.85607833213673401"/>
          <c:h val="0.74899480551901598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Sheet3!$B$1</c:f>
              <c:strCache>
                <c:ptCount val="1"/>
                <c:pt idx="0">
                  <c:v>Count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Sheet3!$A$2:$A$5</c:f>
              <c:strCache>
                <c:ptCount val="4"/>
                <c:pt idx="0">
                  <c:v>photo</c:v>
                </c:pt>
                <c:pt idx="1">
                  <c:v>video</c:v>
                </c:pt>
                <c:pt idx="2">
                  <c:v>GIF</c:v>
                </c:pt>
                <c:pt idx="3">
                  <c:v>audio</c:v>
                </c:pt>
              </c:strCache>
            </c:strRef>
          </c:cat>
          <c:val>
            <c:numRef>
              <c:f>Sheet3!$B$2:$B$5</c:f>
              <c:numCache>
                <c:formatCode>General</c:formatCode>
                <c:ptCount val="4"/>
                <c:pt idx="0">
                  <c:v>6589</c:v>
                </c:pt>
                <c:pt idx="1">
                  <c:v>6245</c:v>
                </c:pt>
                <c:pt idx="2">
                  <c:v>6079</c:v>
                </c:pt>
                <c:pt idx="3">
                  <c:v>5660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F21-45F8-BBDA-8D991F912F1D}"/>
            </c:ext>
          </c:extLst>
        </c:ser>
        <c:ser>
          <c:idx val="1"/>
          <c:order val="1"/>
          <c:tx>
            <c:strRef>
              <c:f>Sheet3!$C$1</c:f>
              <c:strCache>
                <c:ptCount val="1"/>
                <c:pt idx="0">
                  <c:v>Positive score 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Sheet3!$A$2:$A$5</c:f>
              <c:strCache>
                <c:ptCount val="4"/>
                <c:pt idx="0">
                  <c:v>photo</c:v>
                </c:pt>
                <c:pt idx="1">
                  <c:v>video</c:v>
                </c:pt>
                <c:pt idx="2">
                  <c:v>GIF</c:v>
                </c:pt>
                <c:pt idx="3">
                  <c:v>audio</c:v>
                </c:pt>
              </c:strCache>
            </c:strRef>
          </c:cat>
          <c:val>
            <c:numRef>
              <c:f>Sheet3!$C$2:$C$5</c:f>
              <c:numCache>
                <c:formatCode>General</c:formatCode>
                <c:ptCount val="4"/>
                <c:pt idx="0">
                  <c:v>3700</c:v>
                </c:pt>
                <c:pt idx="1">
                  <c:v>3510</c:v>
                </c:pt>
                <c:pt idx="2">
                  <c:v>3381</c:v>
                </c:pt>
                <c:pt idx="3">
                  <c:v>3216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F21-45F8-BBDA-8D991F912F1D}"/>
            </c:ext>
          </c:extLst>
        </c:ser>
        <c:ser>
          <c:idx val="2"/>
          <c:order val="2"/>
          <c:tx>
            <c:strRef>
              <c:f>Sheet3!$D$1</c:f>
              <c:strCache>
                <c:ptCount val="1"/>
                <c:pt idx="0">
                  <c:v>Negative score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satMod val="103000"/>
                    <a:lumMod val="102000"/>
                    <a:tint val="94000"/>
                  </a:schemeClr>
                </a:gs>
                <a:gs pos="50000">
                  <a:schemeClr val="accent3">
                    <a:satMod val="110000"/>
                    <a:lumMod val="100000"/>
                    <a:shade val="100000"/>
                  </a:schemeClr>
                </a:gs>
                <a:gs pos="100000">
                  <a:schemeClr val="accent3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Sheet3!$A$2:$A$5</c:f>
              <c:strCache>
                <c:ptCount val="4"/>
                <c:pt idx="0">
                  <c:v>photo</c:v>
                </c:pt>
                <c:pt idx="1">
                  <c:v>video</c:v>
                </c:pt>
                <c:pt idx="2">
                  <c:v>GIF</c:v>
                </c:pt>
                <c:pt idx="3">
                  <c:v>audio</c:v>
                </c:pt>
              </c:strCache>
            </c:strRef>
          </c:cat>
          <c:val>
            <c:numRef>
              <c:f>Sheet3!$D$2:$D$5</c:f>
              <c:numCache>
                <c:formatCode>General</c:formatCode>
                <c:ptCount val="4"/>
                <c:pt idx="0">
                  <c:v>2057</c:v>
                </c:pt>
                <c:pt idx="1">
                  <c:v>1943</c:v>
                </c:pt>
                <c:pt idx="2">
                  <c:v>1924</c:v>
                </c:pt>
                <c:pt idx="3">
                  <c:v>1771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F21-45F8-BBDA-8D991F912F1D}"/>
            </c:ext>
          </c:extLst>
        </c:ser>
        <c:ser>
          <c:idx val="3"/>
          <c:order val="3"/>
          <c:tx>
            <c:strRef>
              <c:f>Sheet3!$E$1</c:f>
              <c:strCache>
                <c:ptCount val="1"/>
                <c:pt idx="0">
                  <c:v>Neutral score</c:v>
                </c:pt>
              </c:strCache>
            </c:strRef>
          </c:tx>
          <c:spPr>
            <a:gradFill rotWithShape="1">
              <a:gsLst>
                <a:gs pos="0">
                  <a:schemeClr val="accent4">
                    <a:satMod val="103000"/>
                    <a:lumMod val="102000"/>
                    <a:tint val="94000"/>
                  </a:schemeClr>
                </a:gs>
                <a:gs pos="50000">
                  <a:schemeClr val="accent4">
                    <a:satMod val="110000"/>
                    <a:lumMod val="100000"/>
                    <a:shade val="100000"/>
                  </a:schemeClr>
                </a:gs>
                <a:gs pos="100000">
                  <a:schemeClr val="accent4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Sheet3!$A$2:$A$5</c:f>
              <c:strCache>
                <c:ptCount val="4"/>
                <c:pt idx="0">
                  <c:v>photo</c:v>
                </c:pt>
                <c:pt idx="1">
                  <c:v>video</c:v>
                </c:pt>
                <c:pt idx="2">
                  <c:v>GIF</c:v>
                </c:pt>
                <c:pt idx="3">
                  <c:v>audio</c:v>
                </c:pt>
              </c:strCache>
            </c:strRef>
          </c:cat>
          <c:val>
            <c:numRef>
              <c:f>Sheet3!$E$2:$E$5</c:f>
              <c:numCache>
                <c:formatCode>General</c:formatCode>
                <c:ptCount val="4"/>
                <c:pt idx="0">
                  <c:v>832</c:v>
                </c:pt>
                <c:pt idx="1">
                  <c:v>792</c:v>
                </c:pt>
                <c:pt idx="2">
                  <c:v>774</c:v>
                </c:pt>
                <c:pt idx="3">
                  <c:v>673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7F21-45F8-BBDA-8D991F912F1D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15"/>
        <c:overlap val="-20"/>
        <c:axId val="491196048"/>
        <c:axId val="491196880"/>
      </c:barChart>
      <c:catAx>
        <c:axId val="49119604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91196880"/>
        <c:crosses val="autoZero"/>
        <c:auto val="1"/>
        <c:lblAlgn val="ctr"/>
        <c:lblOffset val="100"/>
        <c:noMultiLvlLbl val="0"/>
      </c:catAx>
      <c:valAx>
        <c:axId val="49119688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911960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IN"/>
              <a:t>Content</a:t>
            </a:r>
            <a:r>
              <a:rPr lang="en-IN" baseline="0"/>
              <a:t> Type</a:t>
            </a:r>
            <a:endParaRPr lang="en-IN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9.8392634207240953E-2"/>
          <c:y val="0.18035651791241519"/>
          <c:w val="0.84066791510611738"/>
          <c:h val="0.70080636226936399"/>
        </c:manualLayout>
      </c:layout>
      <c:pie3DChart>
        <c:varyColors val="1"/>
        <c:ser>
          <c:idx val="0"/>
          <c:order val="0"/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/>
            </c:spPr>
            <c:extLst>
              <c:ext xmlns:c16="http://schemas.microsoft.com/office/drawing/2014/chart" uri="{C3380CC4-5D6E-409C-BE32-E72D297353CC}">
                <c16:uniqueId val="{00000001-68CC-4DE0-A31B-5BD099C5A2F0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/>
            </c:spPr>
            <c:extLst>
              <c:ext xmlns:c16="http://schemas.microsoft.com/office/drawing/2014/chart" uri="{C3380CC4-5D6E-409C-BE32-E72D297353CC}">
                <c16:uniqueId val="{00000003-68CC-4DE0-A31B-5BD099C5A2F0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/>
            </c:spPr>
            <c:extLst>
              <c:ext xmlns:c16="http://schemas.microsoft.com/office/drawing/2014/chart" uri="{C3380CC4-5D6E-409C-BE32-E72D297353CC}">
                <c16:uniqueId val="{00000005-68CC-4DE0-A31B-5BD099C5A2F0}"/>
              </c:ext>
            </c:extLst>
          </c:dPt>
          <c:dPt>
            <c:idx val="3"/>
            <c:bubble3D val="0"/>
            <c:spPr>
              <a:gradFill rotWithShape="1">
                <a:gsLst>
                  <a:gs pos="0">
                    <a:schemeClr val="accent4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/>
            </c:spPr>
            <c:extLst>
              <c:ext xmlns:c16="http://schemas.microsoft.com/office/drawing/2014/chart" uri="{C3380CC4-5D6E-409C-BE32-E72D297353CC}">
                <c16:uniqueId val="{00000007-68CC-4DE0-A31B-5BD099C5A2F0}"/>
              </c:ext>
            </c:extLst>
          </c:dPt>
          <c:dLbls>
            <c:spPr>
              <a:solidFill>
                <a:srgbClr val="FFFFFF"/>
              </a:solidFill>
              <a:ln>
                <a:noFill/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strRef>
              <c:f>'Content &amp; Sentiment '!$A$2:$A$5</c:f>
              <c:strCache>
                <c:ptCount val="4"/>
                <c:pt idx="0">
                  <c:v>photo</c:v>
                </c:pt>
                <c:pt idx="1">
                  <c:v>video</c:v>
                </c:pt>
                <c:pt idx="2">
                  <c:v>GIF</c:v>
                </c:pt>
                <c:pt idx="3">
                  <c:v>audio</c:v>
                </c:pt>
              </c:strCache>
            </c:strRef>
          </c:cat>
          <c:val>
            <c:numRef>
              <c:f>'Content &amp; Sentiment '!$B$2:$B$5</c:f>
              <c:numCache>
                <c:formatCode>General</c:formatCode>
                <c:ptCount val="4"/>
                <c:pt idx="0">
                  <c:v>6589</c:v>
                </c:pt>
                <c:pt idx="1">
                  <c:v>6245</c:v>
                </c:pt>
                <c:pt idx="2">
                  <c:v>6079</c:v>
                </c:pt>
                <c:pt idx="3">
                  <c:v>5660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68CC-4DE0-A31B-5BD099C5A2F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</c:pie3D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IN"/>
              <a:t>Reactio</a:t>
            </a:r>
            <a:r>
              <a:rPr lang="en-IN" baseline="0"/>
              <a:t>n of Top 5 Categories</a:t>
            </a:r>
          </a:p>
        </c:rich>
      </c:tx>
      <c:layout>
        <c:manualLayout>
          <c:xMode val="edge"/>
          <c:yMode val="edge"/>
          <c:x val="0.22041662045765406"/>
          <c:y val="2.35849056603773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'Top 5 categories reaction'!$F$1</c:f>
              <c:strCache>
                <c:ptCount val="1"/>
                <c:pt idx="0">
                  <c:v>animals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'Top 5 categories reaction'!$E$2:$E$17</c:f>
              <c:strCache>
                <c:ptCount val="16"/>
                <c:pt idx="0">
                  <c:v>disgust</c:v>
                </c:pt>
                <c:pt idx="1">
                  <c:v>dislike</c:v>
                </c:pt>
                <c:pt idx="2">
                  <c:v>scared</c:v>
                </c:pt>
                <c:pt idx="3">
                  <c:v>interested</c:v>
                </c:pt>
                <c:pt idx="4">
                  <c:v>peeking</c:v>
                </c:pt>
                <c:pt idx="5">
                  <c:v>cherish</c:v>
                </c:pt>
                <c:pt idx="6">
                  <c:v>hate</c:v>
                </c:pt>
                <c:pt idx="7">
                  <c:v>love</c:v>
                </c:pt>
                <c:pt idx="8">
                  <c:v>indifferent</c:v>
                </c:pt>
                <c:pt idx="9">
                  <c:v>super love</c:v>
                </c:pt>
                <c:pt idx="10">
                  <c:v>intrigued</c:v>
                </c:pt>
                <c:pt idx="11">
                  <c:v>worried</c:v>
                </c:pt>
                <c:pt idx="12">
                  <c:v>like</c:v>
                </c:pt>
                <c:pt idx="13">
                  <c:v>heart</c:v>
                </c:pt>
                <c:pt idx="14">
                  <c:v>want</c:v>
                </c:pt>
                <c:pt idx="15">
                  <c:v>adore</c:v>
                </c:pt>
              </c:strCache>
            </c:strRef>
          </c:cat>
          <c:val>
            <c:numRef>
              <c:f>'Top 5 categories reaction'!$F$2:$F$17</c:f>
              <c:numCache>
                <c:formatCode>General</c:formatCode>
                <c:ptCount val="16"/>
                <c:pt idx="0">
                  <c:v>122</c:v>
                </c:pt>
                <c:pt idx="1">
                  <c:v>115</c:v>
                </c:pt>
                <c:pt idx="2">
                  <c:v>132</c:v>
                </c:pt>
                <c:pt idx="3">
                  <c:v>110</c:v>
                </c:pt>
                <c:pt idx="4">
                  <c:v>129</c:v>
                </c:pt>
                <c:pt idx="5">
                  <c:v>125</c:v>
                </c:pt>
                <c:pt idx="6">
                  <c:v>128</c:v>
                </c:pt>
                <c:pt idx="7">
                  <c:v>119</c:v>
                </c:pt>
                <c:pt idx="8">
                  <c:v>100</c:v>
                </c:pt>
                <c:pt idx="9">
                  <c:v>123</c:v>
                </c:pt>
                <c:pt idx="10">
                  <c:v>116</c:v>
                </c:pt>
                <c:pt idx="11">
                  <c:v>121</c:v>
                </c:pt>
                <c:pt idx="12">
                  <c:v>101</c:v>
                </c:pt>
                <c:pt idx="13">
                  <c:v>120</c:v>
                </c:pt>
                <c:pt idx="14">
                  <c:v>122</c:v>
                </c:pt>
                <c:pt idx="15">
                  <c:v>114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EF7-411C-97FE-0495F78AA30A}"/>
            </c:ext>
          </c:extLst>
        </c:ser>
        <c:ser>
          <c:idx val="1"/>
          <c:order val="1"/>
          <c:tx>
            <c:strRef>
              <c:f>'Top 5 categories reaction'!$G$1</c:f>
              <c:strCache>
                <c:ptCount val="1"/>
                <c:pt idx="0">
                  <c:v>science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'Top 5 categories reaction'!$E$2:$E$17</c:f>
              <c:strCache>
                <c:ptCount val="16"/>
                <c:pt idx="0">
                  <c:v>disgust</c:v>
                </c:pt>
                <c:pt idx="1">
                  <c:v>dislike</c:v>
                </c:pt>
                <c:pt idx="2">
                  <c:v>scared</c:v>
                </c:pt>
                <c:pt idx="3">
                  <c:v>interested</c:v>
                </c:pt>
                <c:pt idx="4">
                  <c:v>peeking</c:v>
                </c:pt>
                <c:pt idx="5">
                  <c:v>cherish</c:v>
                </c:pt>
                <c:pt idx="6">
                  <c:v>hate</c:v>
                </c:pt>
                <c:pt idx="7">
                  <c:v>love</c:v>
                </c:pt>
                <c:pt idx="8">
                  <c:v>indifferent</c:v>
                </c:pt>
                <c:pt idx="9">
                  <c:v>super love</c:v>
                </c:pt>
                <c:pt idx="10">
                  <c:v>intrigued</c:v>
                </c:pt>
                <c:pt idx="11">
                  <c:v>worried</c:v>
                </c:pt>
                <c:pt idx="12">
                  <c:v>like</c:v>
                </c:pt>
                <c:pt idx="13">
                  <c:v>heart</c:v>
                </c:pt>
                <c:pt idx="14">
                  <c:v>want</c:v>
                </c:pt>
                <c:pt idx="15">
                  <c:v>adore</c:v>
                </c:pt>
              </c:strCache>
            </c:strRef>
          </c:cat>
          <c:val>
            <c:numRef>
              <c:f>'Top 5 categories reaction'!$G$2:$G$17</c:f>
              <c:numCache>
                <c:formatCode>General</c:formatCode>
                <c:ptCount val="16"/>
                <c:pt idx="0">
                  <c:v>114</c:v>
                </c:pt>
                <c:pt idx="1">
                  <c:v>113</c:v>
                </c:pt>
                <c:pt idx="2">
                  <c:v>102</c:v>
                </c:pt>
                <c:pt idx="3">
                  <c:v>118</c:v>
                </c:pt>
                <c:pt idx="4">
                  <c:v>112</c:v>
                </c:pt>
                <c:pt idx="5">
                  <c:v>103</c:v>
                </c:pt>
                <c:pt idx="6">
                  <c:v>102</c:v>
                </c:pt>
                <c:pt idx="7">
                  <c:v>119</c:v>
                </c:pt>
                <c:pt idx="8">
                  <c:v>122</c:v>
                </c:pt>
                <c:pt idx="9">
                  <c:v>92</c:v>
                </c:pt>
                <c:pt idx="10">
                  <c:v>111</c:v>
                </c:pt>
                <c:pt idx="11">
                  <c:v>116</c:v>
                </c:pt>
                <c:pt idx="12">
                  <c:v>113</c:v>
                </c:pt>
                <c:pt idx="13">
                  <c:v>115</c:v>
                </c:pt>
                <c:pt idx="14">
                  <c:v>126</c:v>
                </c:pt>
                <c:pt idx="15">
                  <c:v>118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EF7-411C-97FE-0495F78AA30A}"/>
            </c:ext>
          </c:extLst>
        </c:ser>
        <c:ser>
          <c:idx val="2"/>
          <c:order val="2"/>
          <c:tx>
            <c:strRef>
              <c:f>'Top 5 categories reaction'!$H$1</c:f>
              <c:strCache>
                <c:ptCount val="1"/>
                <c:pt idx="0">
                  <c:v>healthy eating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satMod val="103000"/>
                    <a:lumMod val="102000"/>
                    <a:tint val="94000"/>
                  </a:schemeClr>
                </a:gs>
                <a:gs pos="50000">
                  <a:schemeClr val="accent3">
                    <a:satMod val="110000"/>
                    <a:lumMod val="100000"/>
                    <a:shade val="100000"/>
                  </a:schemeClr>
                </a:gs>
                <a:gs pos="100000">
                  <a:schemeClr val="accent3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'Top 5 categories reaction'!$E$2:$E$17</c:f>
              <c:strCache>
                <c:ptCount val="16"/>
                <c:pt idx="0">
                  <c:v>disgust</c:v>
                </c:pt>
                <c:pt idx="1">
                  <c:v>dislike</c:v>
                </c:pt>
                <c:pt idx="2">
                  <c:v>scared</c:v>
                </c:pt>
                <c:pt idx="3">
                  <c:v>interested</c:v>
                </c:pt>
                <c:pt idx="4">
                  <c:v>peeking</c:v>
                </c:pt>
                <c:pt idx="5">
                  <c:v>cherish</c:v>
                </c:pt>
                <c:pt idx="6">
                  <c:v>hate</c:v>
                </c:pt>
                <c:pt idx="7">
                  <c:v>love</c:v>
                </c:pt>
                <c:pt idx="8">
                  <c:v>indifferent</c:v>
                </c:pt>
                <c:pt idx="9">
                  <c:v>super love</c:v>
                </c:pt>
                <c:pt idx="10">
                  <c:v>intrigued</c:v>
                </c:pt>
                <c:pt idx="11">
                  <c:v>worried</c:v>
                </c:pt>
                <c:pt idx="12">
                  <c:v>like</c:v>
                </c:pt>
                <c:pt idx="13">
                  <c:v>heart</c:v>
                </c:pt>
                <c:pt idx="14">
                  <c:v>want</c:v>
                </c:pt>
                <c:pt idx="15">
                  <c:v>adore</c:v>
                </c:pt>
              </c:strCache>
            </c:strRef>
          </c:cat>
          <c:val>
            <c:numRef>
              <c:f>'Top 5 categories reaction'!$H$2:$H$17</c:f>
              <c:numCache>
                <c:formatCode>General</c:formatCode>
                <c:ptCount val="16"/>
                <c:pt idx="0">
                  <c:v>103</c:v>
                </c:pt>
                <c:pt idx="1">
                  <c:v>101</c:v>
                </c:pt>
                <c:pt idx="2">
                  <c:v>100</c:v>
                </c:pt>
                <c:pt idx="3">
                  <c:v>101</c:v>
                </c:pt>
                <c:pt idx="4">
                  <c:v>104</c:v>
                </c:pt>
                <c:pt idx="5">
                  <c:v>105</c:v>
                </c:pt>
                <c:pt idx="6">
                  <c:v>121</c:v>
                </c:pt>
                <c:pt idx="7">
                  <c:v>103</c:v>
                </c:pt>
                <c:pt idx="8">
                  <c:v>108</c:v>
                </c:pt>
                <c:pt idx="9">
                  <c:v>116</c:v>
                </c:pt>
                <c:pt idx="10">
                  <c:v>107</c:v>
                </c:pt>
                <c:pt idx="11">
                  <c:v>95</c:v>
                </c:pt>
                <c:pt idx="12">
                  <c:v>106</c:v>
                </c:pt>
                <c:pt idx="13">
                  <c:v>114</c:v>
                </c:pt>
                <c:pt idx="14">
                  <c:v>111</c:v>
                </c:pt>
                <c:pt idx="15">
                  <c:v>122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EF7-411C-97FE-0495F78AA30A}"/>
            </c:ext>
          </c:extLst>
        </c:ser>
        <c:ser>
          <c:idx val="3"/>
          <c:order val="3"/>
          <c:tx>
            <c:strRef>
              <c:f>'Top 5 categories reaction'!$I$1</c:f>
              <c:strCache>
                <c:ptCount val="1"/>
                <c:pt idx="0">
                  <c:v>technology</c:v>
                </c:pt>
              </c:strCache>
            </c:strRef>
          </c:tx>
          <c:spPr>
            <a:gradFill rotWithShape="1">
              <a:gsLst>
                <a:gs pos="0">
                  <a:schemeClr val="accent4">
                    <a:satMod val="103000"/>
                    <a:lumMod val="102000"/>
                    <a:tint val="94000"/>
                  </a:schemeClr>
                </a:gs>
                <a:gs pos="50000">
                  <a:schemeClr val="accent4">
                    <a:satMod val="110000"/>
                    <a:lumMod val="100000"/>
                    <a:shade val="100000"/>
                  </a:schemeClr>
                </a:gs>
                <a:gs pos="100000">
                  <a:schemeClr val="accent4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'Top 5 categories reaction'!$E$2:$E$17</c:f>
              <c:strCache>
                <c:ptCount val="16"/>
                <c:pt idx="0">
                  <c:v>disgust</c:v>
                </c:pt>
                <c:pt idx="1">
                  <c:v>dislike</c:v>
                </c:pt>
                <c:pt idx="2">
                  <c:v>scared</c:v>
                </c:pt>
                <c:pt idx="3">
                  <c:v>interested</c:v>
                </c:pt>
                <c:pt idx="4">
                  <c:v>peeking</c:v>
                </c:pt>
                <c:pt idx="5">
                  <c:v>cherish</c:v>
                </c:pt>
                <c:pt idx="6">
                  <c:v>hate</c:v>
                </c:pt>
                <c:pt idx="7">
                  <c:v>love</c:v>
                </c:pt>
                <c:pt idx="8">
                  <c:v>indifferent</c:v>
                </c:pt>
                <c:pt idx="9">
                  <c:v>super love</c:v>
                </c:pt>
                <c:pt idx="10">
                  <c:v>intrigued</c:v>
                </c:pt>
                <c:pt idx="11">
                  <c:v>worried</c:v>
                </c:pt>
                <c:pt idx="12">
                  <c:v>like</c:v>
                </c:pt>
                <c:pt idx="13">
                  <c:v>heart</c:v>
                </c:pt>
                <c:pt idx="14">
                  <c:v>want</c:v>
                </c:pt>
                <c:pt idx="15">
                  <c:v>adore</c:v>
                </c:pt>
              </c:strCache>
            </c:strRef>
          </c:cat>
          <c:val>
            <c:numRef>
              <c:f>'Top 5 categories reaction'!$I$2:$I$17</c:f>
              <c:numCache>
                <c:formatCode>General</c:formatCode>
                <c:ptCount val="16"/>
                <c:pt idx="0">
                  <c:v>110</c:v>
                </c:pt>
                <c:pt idx="1">
                  <c:v>95</c:v>
                </c:pt>
                <c:pt idx="2">
                  <c:v>88</c:v>
                </c:pt>
                <c:pt idx="3">
                  <c:v>121</c:v>
                </c:pt>
                <c:pt idx="4">
                  <c:v>116</c:v>
                </c:pt>
                <c:pt idx="5">
                  <c:v>114</c:v>
                </c:pt>
                <c:pt idx="6">
                  <c:v>112</c:v>
                </c:pt>
                <c:pt idx="7">
                  <c:v>96</c:v>
                </c:pt>
                <c:pt idx="8">
                  <c:v>98</c:v>
                </c:pt>
                <c:pt idx="9">
                  <c:v>113</c:v>
                </c:pt>
                <c:pt idx="10">
                  <c:v>87</c:v>
                </c:pt>
                <c:pt idx="11">
                  <c:v>105</c:v>
                </c:pt>
                <c:pt idx="12">
                  <c:v>87</c:v>
                </c:pt>
                <c:pt idx="13">
                  <c:v>114</c:v>
                </c:pt>
                <c:pt idx="14">
                  <c:v>113</c:v>
                </c:pt>
                <c:pt idx="15">
                  <c:v>129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1EF7-411C-97FE-0495F78AA30A}"/>
            </c:ext>
          </c:extLst>
        </c:ser>
        <c:ser>
          <c:idx val="4"/>
          <c:order val="4"/>
          <c:tx>
            <c:strRef>
              <c:f>'Top 5 categories reaction'!$J$1</c:f>
              <c:strCache>
                <c:ptCount val="1"/>
                <c:pt idx="0">
                  <c:v>food</c:v>
                </c:pt>
              </c:strCache>
            </c:strRef>
          </c:tx>
          <c:spPr>
            <a:gradFill rotWithShape="1">
              <a:gsLst>
                <a:gs pos="0">
                  <a:schemeClr val="accent5">
                    <a:satMod val="103000"/>
                    <a:lumMod val="102000"/>
                    <a:tint val="94000"/>
                  </a:schemeClr>
                </a:gs>
                <a:gs pos="50000">
                  <a:schemeClr val="accent5">
                    <a:satMod val="110000"/>
                    <a:lumMod val="100000"/>
                    <a:shade val="100000"/>
                  </a:schemeClr>
                </a:gs>
                <a:gs pos="100000">
                  <a:schemeClr val="accent5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'Top 5 categories reaction'!$E$2:$E$17</c:f>
              <c:strCache>
                <c:ptCount val="16"/>
                <c:pt idx="0">
                  <c:v>disgust</c:v>
                </c:pt>
                <c:pt idx="1">
                  <c:v>dislike</c:v>
                </c:pt>
                <c:pt idx="2">
                  <c:v>scared</c:v>
                </c:pt>
                <c:pt idx="3">
                  <c:v>interested</c:v>
                </c:pt>
                <c:pt idx="4">
                  <c:v>peeking</c:v>
                </c:pt>
                <c:pt idx="5">
                  <c:v>cherish</c:v>
                </c:pt>
                <c:pt idx="6">
                  <c:v>hate</c:v>
                </c:pt>
                <c:pt idx="7">
                  <c:v>love</c:v>
                </c:pt>
                <c:pt idx="8">
                  <c:v>indifferent</c:v>
                </c:pt>
                <c:pt idx="9">
                  <c:v>super love</c:v>
                </c:pt>
                <c:pt idx="10">
                  <c:v>intrigued</c:v>
                </c:pt>
                <c:pt idx="11">
                  <c:v>worried</c:v>
                </c:pt>
                <c:pt idx="12">
                  <c:v>like</c:v>
                </c:pt>
                <c:pt idx="13">
                  <c:v>heart</c:v>
                </c:pt>
                <c:pt idx="14">
                  <c:v>want</c:v>
                </c:pt>
                <c:pt idx="15">
                  <c:v>adore</c:v>
                </c:pt>
              </c:strCache>
            </c:strRef>
          </c:cat>
          <c:val>
            <c:numRef>
              <c:f>'Top 5 categories reaction'!$J$2:$J$17</c:f>
              <c:numCache>
                <c:formatCode>General</c:formatCode>
                <c:ptCount val="16"/>
                <c:pt idx="0">
                  <c:v>107</c:v>
                </c:pt>
                <c:pt idx="1">
                  <c:v>106</c:v>
                </c:pt>
                <c:pt idx="2">
                  <c:v>101</c:v>
                </c:pt>
                <c:pt idx="3">
                  <c:v>108</c:v>
                </c:pt>
                <c:pt idx="4">
                  <c:v>115</c:v>
                </c:pt>
                <c:pt idx="5">
                  <c:v>119</c:v>
                </c:pt>
                <c:pt idx="6">
                  <c:v>130</c:v>
                </c:pt>
                <c:pt idx="7">
                  <c:v>123</c:v>
                </c:pt>
                <c:pt idx="8">
                  <c:v>97</c:v>
                </c:pt>
                <c:pt idx="9">
                  <c:v>89</c:v>
                </c:pt>
                <c:pt idx="10">
                  <c:v>94</c:v>
                </c:pt>
                <c:pt idx="11">
                  <c:v>100</c:v>
                </c:pt>
                <c:pt idx="12">
                  <c:v>100</c:v>
                </c:pt>
                <c:pt idx="13">
                  <c:v>107</c:v>
                </c:pt>
                <c:pt idx="14">
                  <c:v>110</c:v>
                </c:pt>
                <c:pt idx="15">
                  <c:v>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1EF7-411C-97FE-0495F78AA30A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552225184"/>
        <c:axId val="552227264"/>
      </c:barChart>
      <c:catAx>
        <c:axId val="55222518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52227264"/>
        <c:crosses val="autoZero"/>
        <c:auto val="1"/>
        <c:lblAlgn val="ctr"/>
        <c:lblOffset val="100"/>
        <c:noMultiLvlLbl val="0"/>
      </c:catAx>
      <c:valAx>
        <c:axId val="55222726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5222518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29">
  <cs:axisTitle>
    <cs:lnRef idx="0"/>
    <cs:fillRef idx="0"/>
    <cs:effectRef idx="0"/>
    <cs:fontRef idx="minor">
      <a:schemeClr val="lt1"/>
    </cs:fontRef>
    <cs:defRPr sz="900" b="1" kern="1200"/>
  </cs:axisTitle>
  <cs:categoryAxis>
    <cs:lnRef idx="0">
      <cs:styleClr val="0"/>
    </cs:lnRef>
    <cs:fillRef idx="0"/>
    <cs:effectRef idx="0"/>
    <cs:fontRef idx="minor">
      <a:schemeClr val="lt1"/>
    </cs:fontRef>
    <cs:spPr>
      <a:ln w="12700" cap="flat" cmpd="sng" algn="ctr">
        <a:solidFill>
          <a:schemeClr val="lt1"/>
        </a:solidFill>
        <a:round/>
      </a:ln>
    </cs:spPr>
    <cs:defRPr sz="900" kern="1200" spc="100" baseline="0"/>
  </cs:categoryAxis>
  <cs:chartArea>
    <cs:lnRef idx="0">
      <cs:styleClr val="0"/>
    </cs:lnRef>
    <cs:fillRef idx="0">
      <cs:styleClr val="0"/>
    </cs:fillRef>
    <cs:effectRef idx="0"/>
    <cs:fontRef idx="minor">
      <a:schemeClr val="dk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  <cs:defRPr sz="1000" kern="1200"/>
  </cs:chartArea>
  <cs:dataLabel>
    <cs:lnRef idx="0"/>
    <cs:fillRef idx="0"/>
    <cs:effectRef idx="0"/>
    <cs:fontRef idx="minor">
      <a:schemeClr val="lt1"/>
    </cs:fontRef>
    <cs:defRPr sz="900" b="1" kern="120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pattFill prst="ltUpDiag">
        <a:fgClr>
          <a:schemeClr val="phClr"/>
        </a:fgClr>
        <a:bgClr>
          <a:schemeClr val="lt1"/>
        </a:bgClr>
      </a:patt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pattFill prst="ltUpDiag">
        <a:fgClr>
          <a:schemeClr val="phClr"/>
        </a:fgClr>
        <a:bgClr>
          <a:schemeClr val="lt1"/>
        </a:bgClr>
      </a:pattFill>
    </cs:spPr>
  </cs:dataPoint3D>
  <cs:dataPointLine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34925" cap="rnd">
        <a:solidFill>
          <a:schemeClr val="lt1"/>
        </a:solidFill>
        <a:round/>
      </a:ln>
      <a:effectLst>
        <a:outerShdw dist="25400" dir="2700000" algn="tl" rotWithShape="0">
          <a:schemeClr val="phClr"/>
        </a:outerShdw>
      </a:effectLst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22225">
        <a:solidFill>
          <a:schemeClr val="lt1"/>
        </a:solidFill>
        <a:round/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>
      <cs:styleClr val="0"/>
    </cs:lnRef>
    <cs:fillRef idx="0"/>
    <cs:effectRef idx="0"/>
    <cs:fontRef idx="minor">
      <a:schemeClr val="lt1"/>
    </cs:fontRef>
    <cs:spPr>
      <a:ln w="9525">
        <a:solidFill>
          <a:schemeClr val="phClr">
            <a:lumMod val="60000"/>
            <a:lumOff val="40000"/>
          </a:schemeClr>
        </a:solidFill>
      </a:ln>
    </cs:spPr>
    <cs:defRPr sz="900" kern="1200"/>
  </cs:dataTable>
  <cs:downBar>
    <cs:lnRef idx="0">
      <cs:styleClr val="0"/>
    </cs:lnRef>
    <cs:fillRef idx="0"/>
    <cs:effectRef idx="0"/>
    <cs:fontRef idx="minor">
      <a:schemeClr val="dk1"/>
    </cs:fontRef>
    <cs:spPr>
      <a:solidFill>
        <a:schemeClr val="dk1">
          <a:lumMod val="35000"/>
          <a:lumOff val="6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0">
              <a:schemeClr val="lt1"/>
            </a:gs>
            <a:gs pos="100000">
              <a:schemeClr val="lt1">
                <a:alpha val="0"/>
              </a:schemeClr>
            </a:gs>
          </a:gsLst>
          <a:lin ang="5400000" scaled="0"/>
        </a:gradFill>
        <a:round/>
      </a:ln>
    </cs:spPr>
  </cs:dropLine>
  <cs:errorBar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round/>
      </a:ln>
      <a:effectLst>
        <a:glow rad="25400">
          <a:schemeClr val="lt1"/>
        </a:glow>
      </a:effectLst>
    </cs:spPr>
  </cs:errorBar>
  <cs:floor>
    <cs:lnRef idx="0"/>
    <cs:fillRef idx="0"/>
    <cs:effectRef idx="0"/>
    <cs:fontRef idx="minor">
      <a:schemeClr val="dk1"/>
    </cs:fontRef>
  </cs:floor>
  <cs:gridlineMajor>
    <cs:lnRef idx="0">
      <cs:styleClr val="0"/>
    </cs:lnRef>
    <cs:fillRef idx="0"/>
    <cs:effectRef idx="0"/>
    <cs:fontRef idx="minor">
      <a:schemeClr val="dk1"/>
    </cs:fontRef>
    <cs:spPr>
      <a:ln w="9525" cap="flat" cmpd="sng" algn="ctr">
        <a:solidFill>
          <a:schemeClr val="lt1">
            <a:alpha val="25000"/>
          </a:schemeClr>
        </a:solidFill>
        <a:round/>
      </a:ln>
    </cs:spPr>
  </cs:gridlineMajor>
  <cs:gridlineMinor>
    <cs:lnRef idx="0">
      <cs:styleClr val="0"/>
    </cs:lnRef>
    <cs:fillRef idx="0"/>
    <cs:effectRef idx="0"/>
    <cs:fontRef idx="minor">
      <a:schemeClr val="dk1"/>
    </cs:fontRef>
    <cs:spPr>
      <a:ln>
        <a:solidFill>
          <a:schemeClr val="lt1">
            <a:alpha val="10000"/>
          </a:schemeClr>
        </a:solidFill>
      </a:ln>
    </cs:spPr>
  </cs:gridlineMinor>
  <cs:hiLo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prstDash val="dash"/>
      </a:ln>
    </cs:spPr>
  </cs:hiLoLine>
  <cs:leader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</a:ln>
    </cs:spPr>
  </cs:leaderLine>
  <cs:legend>
    <cs:lnRef idx="0"/>
    <cs:fillRef idx="0"/>
    <cs:effectRef idx="0"/>
    <cs:fontRef idx="minor">
      <a:schemeClr val="lt1"/>
    </cs:fontRef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>
      <cs:styleClr val="0"/>
    </cs:lnRef>
    <cs:fillRef idx="0"/>
    <cs:effectRef idx="0"/>
    <cs:fontRef idx="minor">
      <a:schemeClr val="lt1"/>
    </cs:fontRef>
    <cs:spPr>
      <a:ln w="3175" cap="flat" cmpd="sng" algn="ctr">
        <a:solidFill>
          <a:schemeClr val="phClr">
            <a:lumMod val="60000"/>
            <a:lumOff val="40000"/>
          </a:schemeClr>
        </a:solidFill>
        <a:round/>
      </a:ln>
    </cs:spPr>
    <cs:defRPr sz="900" kern="1200"/>
  </cs:seriesAxis>
  <cs:series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  <a:tint val="5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lt1"/>
    </cs:fontRef>
    <cs:defRPr sz="1500" b="1" kern="1200" cap="all" spc="100" normalizeH="0" baseline="0"/>
  </cs:title>
  <cs:trendline>
    <cs:lnRef idx="0"/>
    <cs:fillRef idx="0"/>
    <cs:effectRef idx="0"/>
    <cs:fontRef idx="minor">
      <a:schemeClr val="dk1"/>
    </cs:fontRef>
    <cs:spPr>
      <a:ln w="28575" cap="rnd">
        <a:solidFill>
          <a:schemeClr val="lt1">
            <a:alpha val="50000"/>
          </a:schemeClr>
        </a:solidFill>
        <a:round/>
      </a:ln>
    </cs:spPr>
  </cs:trendline>
  <cs:trendlineLabel>
    <cs:lnRef idx="0"/>
    <cs:fillRef idx="0"/>
    <cs:effectRef idx="0"/>
    <cs:fontRef idx="minor">
      <a:schemeClr val="lt1"/>
    </cs:fontRef>
    <cs:defRPr sz="900" kern="1200"/>
  </cs:trendlineLabel>
  <cs:upBar>
    <cs:lnRef idx="0">
      <cs:styleClr val="0"/>
    </cs:lnRef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upBar>
  <cs:valueAxis>
    <cs:lnRef idx="0"/>
    <cs:fillRef idx="0"/>
    <cs:effectRef idx="0"/>
    <cs:fontRef idx="minor">
      <a:schemeClr val="lt1"/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22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ize="5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68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304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06.07.2024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06.07.2024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</a:t>
            </a:fld>
            <a:endParaRPr lang="cs-CZ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06.07.2024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10</a:t>
            </a:fld>
            <a:endParaRPr lang="cs-CZ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06.07.2024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11</a:t>
            </a:fld>
            <a:endParaRPr lang="cs-CZ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06.07.2024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2</a:t>
            </a:fld>
            <a:endParaRPr lang="cs-CZ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06.07.2024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3</a:t>
            </a:fld>
            <a:endParaRPr lang="cs-CZ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06.07.2024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4</a:t>
            </a:fld>
            <a:endParaRPr lang="cs-CZ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06.07.2024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5</a:t>
            </a:fld>
            <a:endParaRPr lang="cs-CZ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06.07.2024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6</a:t>
            </a:fld>
            <a:endParaRPr lang="cs-CZ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06.07.2024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7</a:t>
            </a:fld>
            <a:endParaRPr lang="cs-CZ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06.07.2024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8</a:t>
            </a:fld>
            <a:endParaRPr lang="cs-CZ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06.07.2024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847306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19.jpeg"/><Relationship Id="rId4" Type="http://schemas.openxmlformats.org/officeDocument/2006/relationships/image" Target="../media/image18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21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2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5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6.svg"/><Relationship Id="rId9" Type="http://schemas.openxmlformats.org/officeDocument/2006/relationships/image" Target="../media/image1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18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chart" Target="../charts/chart2.xml"/><Relationship Id="rId3" Type="http://schemas.openxmlformats.org/officeDocument/2006/relationships/image" Target="../media/image7.png"/><Relationship Id="rId7" Type="http://schemas.openxmlformats.org/officeDocument/2006/relationships/chart" Target="../charts/chart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chart" Target="../charts/chart4.xml"/><Relationship Id="rId3" Type="http://schemas.openxmlformats.org/officeDocument/2006/relationships/image" Target="../media/image7.png"/><Relationship Id="rId7" Type="http://schemas.openxmlformats.org/officeDocument/2006/relationships/chart" Target="../charts/chart3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8.svg"/><Relationship Id="rId9" Type="http://schemas.openxmlformats.org/officeDocument/2006/relationships/chart" Target="../charts/char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6394731" y="0"/>
            <a:ext cx="1893269" cy="10287000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3" name="Group 3"/>
          <p:cNvGrpSpPr/>
          <p:nvPr/>
        </p:nvGrpSpPr>
        <p:grpSpPr>
          <a:xfrm>
            <a:off x="6545735" y="406153"/>
            <a:ext cx="10042534" cy="9474693"/>
            <a:chOff x="0" y="0"/>
            <a:chExt cx="13390046" cy="12632924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0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0"/>
              <a:ext cx="3005065" cy="2794710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3279405"/>
              <a:ext cx="3005065" cy="2794710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6558809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20" name="Group 20"/>
          <p:cNvGrpSpPr/>
          <p:nvPr/>
        </p:nvGrpSpPr>
        <p:grpSpPr>
          <a:xfrm>
            <a:off x="1104900" y="824285"/>
            <a:ext cx="8750843" cy="8318192"/>
            <a:chOff x="0" y="0"/>
            <a:chExt cx="11667791" cy="11090922"/>
          </a:xfrm>
        </p:grpSpPr>
        <p:grpSp>
          <p:nvGrpSpPr>
            <p:cNvPr id="21" name="Group 21"/>
            <p:cNvGrpSpPr>
              <a:grpSpLocks noChangeAspect="1"/>
            </p:cNvGrpSpPr>
            <p:nvPr/>
          </p:nvGrpSpPr>
          <p:grpSpPr>
            <a:xfrm>
              <a:off x="1931835" y="1354967"/>
              <a:ext cx="9735956" cy="9735956"/>
              <a:chOff x="0" y="0"/>
              <a:chExt cx="6350000" cy="63500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96140" y="376277"/>
              <a:ext cx="9735956" cy="9756713"/>
            </a:xfrm>
            <a:prstGeom prst="rect">
              <a:avLst/>
            </a:prstGeom>
          </p:spPr>
        </p:pic>
      </p:grpSp>
      <p:sp>
        <p:nvSpPr>
          <p:cNvPr id="24" name="TextBox 24"/>
          <p:cNvSpPr txBox="1"/>
          <p:nvPr/>
        </p:nvSpPr>
        <p:spPr>
          <a:xfrm>
            <a:off x="2312375" y="3305349"/>
            <a:ext cx="5482998" cy="427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59"/>
              </a:lnSpc>
            </a:pPr>
            <a:r>
              <a:rPr lang="en-US" sz="10533" spc="-105" dirty="0">
                <a:solidFill>
                  <a:srgbClr val="FFFFFF"/>
                </a:solidFill>
                <a:latin typeface="Graphik Regular" panose="020B0503030202060203" pitchFamily="34" charset="0"/>
              </a:rPr>
              <a:t>Social Buzz</a:t>
            </a:r>
          </a:p>
          <a:p>
            <a:pPr algn="ctr">
              <a:lnSpc>
                <a:spcPts val="11059"/>
              </a:lnSpc>
            </a:pPr>
            <a:endParaRPr lang="en-US" sz="10533" spc="-105" dirty="0">
              <a:solidFill>
                <a:srgbClr val="FFFFFF"/>
              </a:solidFill>
              <a:latin typeface="Graphik Regular" panose="020B0503030202060203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5003701"/>
            <a:ext cx="942466" cy="27959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2227332"/>
            <a:ext cx="942466" cy="27959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7780070"/>
            <a:ext cx="942466" cy="27959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 l="4069" t="1617" r="4069" b="1617"/>
          <a:stretch>
            <a:fillRect/>
          </a:stretch>
        </p:blipFill>
        <p:spPr>
          <a:xfrm>
            <a:off x="5438298" y="1161805"/>
            <a:ext cx="5036754" cy="796339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457200" y="4539600"/>
            <a:ext cx="4703553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Summary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327032" y="9481425"/>
            <a:ext cx="9711338" cy="2017079"/>
            <a:chOff x="0" y="0"/>
            <a:chExt cx="12948451" cy="2689439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327032" y="-1179605"/>
            <a:ext cx="9711338" cy="2017079"/>
            <a:chOff x="0" y="0"/>
            <a:chExt cx="12948451" cy="2689439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20" name="Group 11">
            <a:extLst>
              <a:ext uri="{FF2B5EF4-FFF2-40B4-BE49-F238E27FC236}">
                <a16:creationId xmlns:a16="http://schemas.microsoft.com/office/drawing/2014/main" id="{C00ABEC5-EF3F-4E3E-827E-EB1F2EF17C0D}"/>
              </a:ext>
            </a:extLst>
          </p:cNvPr>
          <p:cNvGrpSpPr/>
          <p:nvPr/>
        </p:nvGrpSpPr>
        <p:grpSpPr>
          <a:xfrm>
            <a:off x="11581833" y="1580430"/>
            <a:ext cx="5677467" cy="867617"/>
            <a:chOff x="0" y="-47625"/>
            <a:chExt cx="7569956" cy="1156823"/>
          </a:xfrm>
        </p:grpSpPr>
        <p:sp>
          <p:nvSpPr>
            <p:cNvPr id="21" name="TextBox 12">
              <a:extLst>
                <a:ext uri="{FF2B5EF4-FFF2-40B4-BE49-F238E27FC236}">
                  <a16:creationId xmlns:a16="http://schemas.microsoft.com/office/drawing/2014/main" id="{19A1BE45-8301-44C6-A0D0-F8FDA800622F}"/>
                </a:ext>
              </a:extLst>
            </p:cNvPr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2" name="TextBox 13">
              <a:extLst>
                <a:ext uri="{FF2B5EF4-FFF2-40B4-BE49-F238E27FC236}">
                  <a16:creationId xmlns:a16="http://schemas.microsoft.com/office/drawing/2014/main" id="{3DAE5247-0244-4123-A713-8D8809E80C70}"/>
                </a:ext>
              </a:extLst>
            </p:cNvPr>
            <p:cNvSpPr txBox="1"/>
            <p:nvPr/>
          </p:nvSpPr>
          <p:spPr>
            <a:xfrm>
              <a:off x="0" y="-47625"/>
              <a:ext cx="7569956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  <p:grpSp>
        <p:nvGrpSpPr>
          <p:cNvPr id="23" name="Group 14">
            <a:extLst>
              <a:ext uri="{FF2B5EF4-FFF2-40B4-BE49-F238E27FC236}">
                <a16:creationId xmlns:a16="http://schemas.microsoft.com/office/drawing/2014/main" id="{F49CBA38-C879-499F-B0F5-691188949921}"/>
              </a:ext>
            </a:extLst>
          </p:cNvPr>
          <p:cNvGrpSpPr/>
          <p:nvPr/>
        </p:nvGrpSpPr>
        <p:grpSpPr>
          <a:xfrm>
            <a:off x="11581833" y="6964868"/>
            <a:ext cx="5677467" cy="867617"/>
            <a:chOff x="0" y="-47625"/>
            <a:chExt cx="7569956" cy="1156823"/>
          </a:xfrm>
        </p:grpSpPr>
        <p:sp>
          <p:nvSpPr>
            <p:cNvPr id="24" name="TextBox 15">
              <a:extLst>
                <a:ext uri="{FF2B5EF4-FFF2-40B4-BE49-F238E27FC236}">
                  <a16:creationId xmlns:a16="http://schemas.microsoft.com/office/drawing/2014/main" id="{3A90234A-916B-4C29-ACF1-11F97E8C2563}"/>
                </a:ext>
              </a:extLst>
            </p:cNvPr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5" name="TextBox 16">
              <a:extLst>
                <a:ext uri="{FF2B5EF4-FFF2-40B4-BE49-F238E27FC236}">
                  <a16:creationId xmlns:a16="http://schemas.microsoft.com/office/drawing/2014/main" id="{E1CF9388-A25B-45EF-AAD4-73FE2BA72053}"/>
                </a:ext>
              </a:extLst>
            </p:cNvPr>
            <p:cNvSpPr txBox="1"/>
            <p:nvPr/>
          </p:nvSpPr>
          <p:spPr>
            <a:xfrm>
              <a:off x="0" y="-47625"/>
              <a:ext cx="7569956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5453838F-277F-4370-AF0C-925B12F10757}"/>
              </a:ext>
            </a:extLst>
          </p:cNvPr>
          <p:cNvSpPr txBox="1"/>
          <p:nvPr/>
        </p:nvSpPr>
        <p:spPr>
          <a:xfrm>
            <a:off x="11302234" y="1919209"/>
            <a:ext cx="5957066" cy="6832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 fontAlgn="base">
              <a:buFont typeface="Wingdings" panose="05000000000000000000" pitchFamily="2" charset="2"/>
              <a:buChar char="Ø"/>
            </a:pPr>
            <a:r>
              <a:rPr lang="en-US" sz="2000" b="0" i="0" dirty="0">
                <a:solidFill>
                  <a:srgbClr val="A100FF"/>
                </a:solidFill>
                <a:effectLst/>
                <a:latin typeface="Poppins" panose="02000000000000000000" pitchFamily="2" charset="0"/>
              </a:rPr>
              <a:t>There are a total of 16 distinct content categories. Out of which Animal and Science categories are the most popular one.</a:t>
            </a:r>
          </a:p>
          <a:p>
            <a:pPr marL="342900" indent="-342900" algn="l" fontAlgn="base">
              <a:buFont typeface="Wingdings" panose="05000000000000000000" pitchFamily="2" charset="2"/>
              <a:buChar char="Ø"/>
            </a:pPr>
            <a:endParaRPr lang="en-US" sz="2000" b="0" i="0" dirty="0">
              <a:solidFill>
                <a:srgbClr val="A100FF"/>
              </a:solidFill>
              <a:effectLst/>
              <a:latin typeface="Poppins" panose="02000000000000000000" pitchFamily="2" charset="0"/>
            </a:endParaRPr>
          </a:p>
          <a:p>
            <a:pPr marL="342900" indent="-342900" algn="l" fontAlgn="base">
              <a:buFont typeface="Wingdings" panose="05000000000000000000" pitchFamily="2" charset="2"/>
              <a:buChar char="Ø"/>
            </a:pPr>
            <a:r>
              <a:rPr lang="en-US" sz="2000" b="0" i="0" dirty="0">
                <a:solidFill>
                  <a:srgbClr val="A100FF"/>
                </a:solidFill>
                <a:effectLst/>
                <a:latin typeface="Poppins" panose="02000000000000000000" pitchFamily="2" charset="0"/>
              </a:rPr>
              <a:t>4 types of content- Photo, Video, GIF and Audio, out of which people prefer photo and video the most.</a:t>
            </a:r>
          </a:p>
          <a:p>
            <a:pPr marL="342900" indent="-342900" algn="l" fontAlgn="base">
              <a:buFont typeface="Wingdings" panose="05000000000000000000" pitchFamily="2" charset="2"/>
              <a:buChar char="Ø"/>
            </a:pPr>
            <a:endParaRPr lang="en-US" sz="2000" b="0" i="0" dirty="0">
              <a:solidFill>
                <a:srgbClr val="A100FF"/>
              </a:solidFill>
              <a:effectLst/>
              <a:latin typeface="Poppins" panose="02000000000000000000" pitchFamily="2" charset="0"/>
            </a:endParaRPr>
          </a:p>
          <a:p>
            <a:pPr marL="342900" indent="-342900" fontAlgn="base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A100FF"/>
                </a:solidFill>
                <a:latin typeface="Poppins" panose="02000000000000000000" pitchFamily="2" charset="0"/>
              </a:rPr>
              <a:t>January</a:t>
            </a:r>
            <a:r>
              <a:rPr lang="en-US" sz="2000" b="0" i="0" dirty="0">
                <a:solidFill>
                  <a:srgbClr val="A100FF"/>
                </a:solidFill>
                <a:effectLst/>
                <a:latin typeface="Poppins" panose="02000000000000000000" pitchFamily="2" charset="0"/>
              </a:rPr>
              <a:t> month has the highest number of posts and stands at </a:t>
            </a:r>
            <a:r>
              <a:rPr lang="en-US" sz="2000" dirty="0">
                <a:solidFill>
                  <a:srgbClr val="A100FF"/>
                </a:solidFill>
                <a:latin typeface="Poppins" panose="02000000000000000000" pitchFamily="2" charset="0"/>
              </a:rPr>
              <a:t>2142</a:t>
            </a:r>
            <a:r>
              <a:rPr lang="en-US" sz="2000" b="0" i="0" dirty="0">
                <a:solidFill>
                  <a:srgbClr val="A100FF"/>
                </a:solidFill>
                <a:effectLst/>
                <a:latin typeface="Poppins" panose="02000000000000000000" pitchFamily="2" charset="0"/>
              </a:rPr>
              <a:t> posts , while February month has the lowest number of posts (1890 Posts)</a:t>
            </a:r>
          </a:p>
          <a:p>
            <a:pPr marL="342900" indent="-342900" algn="l" fontAlgn="base">
              <a:buFont typeface="Wingdings" panose="05000000000000000000" pitchFamily="2" charset="2"/>
              <a:buChar char="Ø"/>
            </a:pPr>
            <a:endParaRPr lang="en-US" sz="2000" b="0" i="0" dirty="0">
              <a:solidFill>
                <a:srgbClr val="A100FF"/>
              </a:solidFill>
              <a:effectLst/>
              <a:latin typeface="Poppins" panose="02000000000000000000" pitchFamily="2" charset="0"/>
            </a:endParaRPr>
          </a:p>
          <a:p>
            <a:pPr algn="l" fontAlgn="base"/>
            <a:r>
              <a:rPr lang="en-US" sz="2000" dirty="0">
                <a:solidFill>
                  <a:srgbClr val="A100FF"/>
                </a:solidFill>
                <a:latin typeface="Poppins" panose="02000000000000000000" pitchFamily="2" charset="0"/>
              </a:rPr>
              <a:t>Conclusion</a:t>
            </a:r>
          </a:p>
          <a:p>
            <a:pPr algn="l" fontAlgn="base"/>
            <a:endParaRPr lang="en-US" sz="2000" dirty="0">
              <a:solidFill>
                <a:srgbClr val="A100FF"/>
              </a:solidFill>
              <a:latin typeface="Poppins" panose="02000000000000000000" pitchFamily="2" charset="0"/>
            </a:endParaRPr>
          </a:p>
          <a:p>
            <a:pPr marL="342900" indent="-342900" algn="l" fontAlgn="base">
              <a:buFont typeface="Wingdings" panose="05000000000000000000" pitchFamily="2" charset="2"/>
              <a:buChar char="Ø"/>
            </a:pPr>
            <a:r>
              <a:rPr lang="en-US" sz="2000" b="0" i="0" dirty="0">
                <a:solidFill>
                  <a:srgbClr val="A100FF"/>
                </a:solidFill>
                <a:effectLst/>
                <a:latin typeface="Poppins" panose="02000000000000000000" pitchFamily="2" charset="0"/>
              </a:rPr>
              <a:t>Social Buzz should focus more on </a:t>
            </a:r>
            <a:r>
              <a:rPr lang="en-US" sz="2000" dirty="0">
                <a:solidFill>
                  <a:srgbClr val="A100FF"/>
                </a:solidFill>
                <a:latin typeface="Poppins" panose="02000000000000000000" pitchFamily="2" charset="0"/>
              </a:rPr>
              <a:t>the top 5 categories that’s Animal, Technology, Science, Healthy eating and food and can create campaign to specifically target those audiences</a:t>
            </a:r>
          </a:p>
          <a:p>
            <a:pPr marL="342900" indent="-342900" algn="l" fontAlgn="base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A100FF"/>
                </a:solidFill>
                <a:latin typeface="Poppins" panose="02000000000000000000" pitchFamily="2" charset="0"/>
              </a:rPr>
              <a:t>Social Buzz can need to maximize in the month of January , May and August as they number of posts in these months are the highest.  </a:t>
            </a:r>
          </a:p>
          <a:p>
            <a:pPr marL="342900" indent="-342900" algn="l" fontAlgn="base">
              <a:buFont typeface="Wingdings" panose="05000000000000000000" pitchFamily="2" charset="2"/>
              <a:buChar char="Ø"/>
            </a:pPr>
            <a:endParaRPr lang="en-US" sz="1800" dirty="0">
              <a:solidFill>
                <a:srgbClr val="A100FF"/>
              </a:solidFill>
              <a:latin typeface="Poppins" panose="02000000000000000000" pitchFamily="2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21913" y="5552246"/>
            <a:ext cx="5385738" cy="412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 spc="-26" dirty="0">
                <a:solidFill>
                  <a:srgbClr val="FFFFFF"/>
                </a:solidFill>
                <a:latin typeface="Graphik Regular" panose="020B0503030202060203" pitchFamily="34" charset="0"/>
              </a:rPr>
              <a:t>ANY QUESTIONS?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728428" y="3599225"/>
            <a:ext cx="3546595" cy="3371248"/>
            <a:chOff x="0" y="0"/>
            <a:chExt cx="4728794" cy="4494997"/>
          </a:xfrm>
        </p:grpSpPr>
        <p:grpSp>
          <p:nvGrpSpPr>
            <p:cNvPr id="4" name="Group 4"/>
            <p:cNvGrpSpPr>
              <a:grpSpLocks noChangeAspect="1"/>
            </p:cNvGrpSpPr>
            <p:nvPr/>
          </p:nvGrpSpPr>
          <p:grpSpPr>
            <a:xfrm>
              <a:off x="782946" y="549149"/>
              <a:ext cx="3945848" cy="3945848"/>
              <a:chOff x="0" y="0"/>
              <a:chExt cx="6350000" cy="63500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chemeClr val="bg1"/>
              </a:solidFill>
            </p:spPr>
          </p:sp>
        </p:grpSp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160550" y="152500"/>
              <a:ext cx="3945848" cy="3954260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4669076" y="4178375"/>
            <a:ext cx="57298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Thank you!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517113" y="-1140306"/>
            <a:ext cx="17253775" cy="2017079"/>
            <a:chOff x="0" y="0"/>
            <a:chExt cx="23005033" cy="2689439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517113" y="9394369"/>
            <a:ext cx="17253775" cy="2017079"/>
            <a:chOff x="0" y="0"/>
            <a:chExt cx="23005033" cy="2689439"/>
          </a:xfrm>
        </p:grpSpPr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921591" y="3285301"/>
            <a:ext cx="8673443" cy="3762839"/>
            <a:chOff x="0" y="0"/>
            <a:chExt cx="11564591" cy="5017118"/>
          </a:xfrm>
        </p:grpSpPr>
        <p:sp>
          <p:nvSpPr>
            <p:cNvPr id="3" name="TextBox 3"/>
            <p:cNvSpPr txBox="1"/>
            <p:nvPr/>
          </p:nvSpPr>
          <p:spPr>
            <a:xfrm>
              <a:off x="0" y="0"/>
              <a:ext cx="11564591" cy="16414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8000" spc="-80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Today's agenda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298167"/>
              <a:ext cx="11564591" cy="27189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Project recap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Problem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The Analytics team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Process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Insights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Summary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307242" y="-1685151"/>
            <a:ext cx="3545508" cy="3370302"/>
            <a:chOff x="0" y="0"/>
            <a:chExt cx="4727344" cy="4493736"/>
          </a:xfrm>
        </p:grpSpPr>
        <p:grpSp>
          <p:nvGrpSpPr>
            <p:cNvPr id="6" name="Group 6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9" name="Group 9"/>
          <p:cNvGrpSpPr/>
          <p:nvPr/>
        </p:nvGrpSpPr>
        <p:grpSpPr>
          <a:xfrm>
            <a:off x="13610070" y="3458349"/>
            <a:ext cx="3545508" cy="3370302"/>
            <a:chOff x="0" y="0"/>
            <a:chExt cx="4727344" cy="4493736"/>
          </a:xfrm>
        </p:grpSpPr>
        <p:grpSp>
          <p:nvGrpSpPr>
            <p:cNvPr id="10" name="Group 10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1912898" y="8601849"/>
            <a:ext cx="3545508" cy="3370302"/>
            <a:chOff x="0" y="0"/>
            <a:chExt cx="4727344" cy="4493736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-927557" y="406153"/>
            <a:ext cx="2253799" cy="9474693"/>
            <a:chOff x="0" y="0"/>
            <a:chExt cx="3005065" cy="12632924"/>
          </a:xfrm>
        </p:grpSpPr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17113" y="584601"/>
            <a:ext cx="17253775" cy="9117799"/>
            <a:chOff x="0" y="0"/>
            <a:chExt cx="23005033" cy="12157065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3155875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6311751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9467626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3155875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6311751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9467626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3155875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6311751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9467626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3155875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6311751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9467626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3155875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6311751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9467626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3155875"/>
              <a:ext cx="2891870" cy="2689439"/>
            </a:xfrm>
            <a:prstGeom prst="rect">
              <a:avLst/>
            </a:prstGeom>
          </p:spPr>
        </p:pic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6311751"/>
              <a:ext cx="2891870" cy="2689439"/>
            </a:xfrm>
            <a:prstGeom prst="rect">
              <a:avLst/>
            </a:prstGeom>
          </p:spPr>
        </p:pic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9467626"/>
              <a:ext cx="2891870" cy="2689439"/>
            </a:xfrm>
            <a:prstGeom prst="rect">
              <a:avLst/>
            </a:prstGeom>
          </p:spPr>
        </p:pic>
        <p:pic>
          <p:nvPicPr>
            <p:cNvPr id="27" name="Picture 2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155875"/>
              <a:ext cx="2891870" cy="2689439"/>
            </a:xfrm>
            <a:prstGeom prst="rect">
              <a:avLst/>
            </a:prstGeom>
          </p:spPr>
        </p:pic>
        <p:pic>
          <p:nvPicPr>
            <p:cNvPr id="29" name="Picture 2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311751"/>
              <a:ext cx="2891870" cy="2689439"/>
            </a:xfrm>
            <a:prstGeom prst="rect">
              <a:avLst/>
            </a:prstGeom>
          </p:spPr>
        </p:pic>
        <p:pic>
          <p:nvPicPr>
            <p:cNvPr id="30" name="Picture 3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467626"/>
              <a:ext cx="2891870" cy="2689439"/>
            </a:xfrm>
            <a:prstGeom prst="rect">
              <a:avLst/>
            </a:prstGeom>
          </p:spPr>
        </p:pic>
      </p:grpSp>
      <p:sp>
        <p:nvSpPr>
          <p:cNvPr id="31" name="AutoShape 31"/>
          <p:cNvSpPr/>
          <p:nvPr/>
        </p:nvSpPr>
        <p:spPr>
          <a:xfrm>
            <a:off x="4902553" y="2730344"/>
            <a:ext cx="11342283" cy="6275832"/>
          </a:xfrm>
          <a:prstGeom prst="rect">
            <a:avLst/>
          </a:prstGeom>
          <a:solidFill>
            <a:schemeClr val="bg1"/>
          </a:solidFill>
        </p:spPr>
        <p:txBody>
          <a:bodyPr/>
          <a:lstStyle/>
          <a:p>
            <a:endParaRPr lang="en-IN" dirty="0"/>
          </a:p>
        </p:txBody>
      </p:sp>
      <p:pic>
        <p:nvPicPr>
          <p:cNvPr id="32" name="Picture 3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b="321"/>
          <a:stretch>
            <a:fillRect/>
          </a:stretch>
        </p:blipFill>
        <p:spPr>
          <a:xfrm rot="10799999">
            <a:off x="1983048" y="1909668"/>
            <a:ext cx="6453903" cy="6467663"/>
          </a:xfrm>
          <a:prstGeom prst="rect">
            <a:avLst/>
          </a:prstGeom>
        </p:spPr>
      </p:pic>
      <p:sp>
        <p:nvSpPr>
          <p:cNvPr id="33" name="TextBox 33"/>
          <p:cNvSpPr txBox="1"/>
          <p:nvPr/>
        </p:nvSpPr>
        <p:spPr>
          <a:xfrm>
            <a:off x="2969013" y="3935700"/>
            <a:ext cx="4481973" cy="2462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Project Recap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E92DD72-E62C-440F-938C-753BCEFFED86}"/>
              </a:ext>
            </a:extLst>
          </p:cNvPr>
          <p:cNvSpPr txBox="1"/>
          <p:nvPr/>
        </p:nvSpPr>
        <p:spPr>
          <a:xfrm>
            <a:off x="8436952" y="3960046"/>
            <a:ext cx="7336448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dirty="0"/>
              <a:t>Social Buzz is a fast growing technology unicorn that need to adapt quickly to it’s global scale. </a:t>
            </a:r>
          </a:p>
          <a:p>
            <a:pPr algn="just"/>
            <a:r>
              <a:rPr lang="en-US" sz="2800" dirty="0"/>
              <a:t>Accenture has begun a 3 month POC Focusing on these tasks:</a:t>
            </a:r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n-US" sz="2800" dirty="0"/>
              <a:t>An audit of Social Buzz’s big data practice</a:t>
            </a:r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n-US" sz="2800" dirty="0"/>
              <a:t>Recommendations for a successful IPO</a:t>
            </a:r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n-US" sz="2800" dirty="0"/>
              <a:t>Analysis to find Social Buzz’s top 5 most popular categories of content</a:t>
            </a:r>
          </a:p>
          <a:p>
            <a:endParaRPr lang="en-IN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8195696"/>
            <a:ext cx="3545508" cy="3370302"/>
            <a:chOff x="0" y="0"/>
            <a:chExt cx="4727344" cy="4493736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sp>
        <p:nvSpPr>
          <p:cNvPr id="6" name="AutoShape 6"/>
          <p:cNvSpPr/>
          <p:nvPr/>
        </p:nvSpPr>
        <p:spPr>
          <a:xfrm>
            <a:off x="0" y="0"/>
            <a:ext cx="9964482" cy="10287000"/>
          </a:xfrm>
          <a:prstGeom prst="rect">
            <a:avLst/>
          </a:prstGeom>
          <a:solidFill>
            <a:srgbClr val="A100FF"/>
          </a:solidFill>
          <a:ln>
            <a:solidFill>
              <a:srgbClr val="A100FF"/>
            </a:solidFill>
          </a:ln>
        </p:spPr>
        <p:txBody>
          <a:bodyPr/>
          <a:lstStyle/>
          <a:p>
            <a:endParaRPr lang="en-AU" dirty="0"/>
          </a:p>
        </p:txBody>
      </p:sp>
      <p:grpSp>
        <p:nvGrpSpPr>
          <p:cNvPr id="7" name="Group 7"/>
          <p:cNvGrpSpPr/>
          <p:nvPr/>
        </p:nvGrpSpPr>
        <p:grpSpPr>
          <a:xfrm>
            <a:off x="-146279" y="406153"/>
            <a:ext cx="2253799" cy="9474693"/>
            <a:chOff x="0" y="0"/>
            <a:chExt cx="3005065" cy="12632924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1298688" y="1464558"/>
            <a:ext cx="3438614" cy="3297100"/>
            <a:chOff x="0" y="154662"/>
            <a:chExt cx="4584818" cy="4396135"/>
          </a:xfrm>
        </p:grpSpPr>
        <p:grpSp>
          <p:nvGrpSpPr>
            <p:cNvPr id="13" name="Group 13"/>
            <p:cNvGrpSpPr>
              <a:grpSpLocks noChangeAspect="1"/>
            </p:cNvGrpSpPr>
            <p:nvPr/>
          </p:nvGrpSpPr>
          <p:grpSpPr>
            <a:xfrm>
              <a:off x="0" y="656398"/>
              <a:ext cx="3894399" cy="3894399"/>
              <a:chOff x="0" y="0"/>
              <a:chExt cx="6350000" cy="6350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963488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b="321"/>
            <a:stretch>
              <a:fillRect/>
            </a:stretch>
          </p:blipFill>
          <p:spPr>
            <a:xfrm rot="16484543">
              <a:off x="686267" y="150511"/>
              <a:ext cx="3894400" cy="3902702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15986267" y="-1061348"/>
            <a:ext cx="3545508" cy="3370302"/>
            <a:chOff x="0" y="0"/>
            <a:chExt cx="4727344" cy="4493736"/>
          </a:xfrm>
        </p:grpSpPr>
        <p:grpSp>
          <p:nvGrpSpPr>
            <p:cNvPr id="17" name="Group 17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9"/>
          <a:srcRect l="24693" r="24693"/>
          <a:stretch>
            <a:fillRect/>
          </a:stretch>
        </p:blipFill>
        <p:spPr>
          <a:xfrm>
            <a:off x="11007484" y="1028700"/>
            <a:ext cx="6251816" cy="82296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3069738" y="2308953"/>
            <a:ext cx="578686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Problem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C4DCE64-F906-4549-B148-54C937ED4649}"/>
              </a:ext>
            </a:extLst>
          </p:cNvPr>
          <p:cNvSpPr txBox="1"/>
          <p:nvPr/>
        </p:nvSpPr>
        <p:spPr>
          <a:xfrm>
            <a:off x="1028700" y="5524500"/>
            <a:ext cx="8598354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600" dirty="0">
                <a:solidFill>
                  <a:schemeClr val="bg1"/>
                </a:solidFill>
              </a:rPr>
              <a:t>Over </a:t>
            </a:r>
            <a:r>
              <a:rPr lang="en-US" sz="3600" u="sng" dirty="0">
                <a:solidFill>
                  <a:schemeClr val="bg1"/>
                </a:solidFill>
              </a:rPr>
              <a:t>100000</a:t>
            </a:r>
            <a:r>
              <a:rPr lang="en-US" sz="3600" dirty="0">
                <a:solidFill>
                  <a:schemeClr val="bg1"/>
                </a:solidFill>
              </a:rPr>
              <a:t> posts per day</a:t>
            </a:r>
          </a:p>
          <a:p>
            <a:pPr algn="just"/>
            <a:endParaRPr lang="en-US" sz="3600" u="sng" dirty="0">
              <a:solidFill>
                <a:schemeClr val="bg1"/>
              </a:solidFill>
            </a:endParaRPr>
          </a:p>
          <a:p>
            <a:pPr algn="just"/>
            <a:r>
              <a:rPr lang="en-US" sz="3600" u="sng" dirty="0">
                <a:solidFill>
                  <a:schemeClr val="bg1"/>
                </a:solidFill>
              </a:rPr>
              <a:t>36,500,000</a:t>
            </a:r>
            <a:r>
              <a:rPr lang="en-US" sz="3600" dirty="0">
                <a:solidFill>
                  <a:schemeClr val="bg1"/>
                </a:solidFill>
              </a:rPr>
              <a:t> piecers of content per year!</a:t>
            </a:r>
          </a:p>
          <a:p>
            <a:pPr algn="just"/>
            <a:endParaRPr lang="en-US" sz="2400" dirty="0">
              <a:solidFill>
                <a:schemeClr val="bg1"/>
              </a:solidFill>
            </a:endParaRPr>
          </a:p>
          <a:p>
            <a:pPr algn="just"/>
            <a:r>
              <a:rPr lang="en-US" sz="3200" dirty="0">
                <a:solidFill>
                  <a:schemeClr val="bg1"/>
                </a:solidFill>
              </a:rPr>
              <a:t>But how to capitalize on it when there is so much?</a:t>
            </a:r>
          </a:p>
          <a:p>
            <a:pPr algn="just"/>
            <a:endParaRPr lang="en-US" sz="3200" dirty="0">
              <a:solidFill>
                <a:schemeClr val="bg1"/>
              </a:solidFill>
            </a:endParaRPr>
          </a:p>
          <a:p>
            <a:pPr algn="just"/>
            <a:r>
              <a:rPr lang="en-US" sz="3200" dirty="0">
                <a:solidFill>
                  <a:schemeClr val="bg1"/>
                </a:solidFill>
              </a:rPr>
              <a:t>Analysis to find Social Buzz’s top 5 most popular categories of content 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06723" y="406153"/>
            <a:ext cx="9939843" cy="9474693"/>
            <a:chOff x="0" y="0"/>
            <a:chExt cx="13253124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0"/>
              <a:ext cx="3005065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0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9838214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0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3279405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6558809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9838214"/>
              <a:ext cx="3005065" cy="2794710"/>
            </a:xfrm>
            <a:prstGeom prst="rect">
              <a:avLst/>
            </a:prstGeom>
          </p:spPr>
        </p:pic>
      </p:grpSp>
      <p:sp>
        <p:nvSpPr>
          <p:cNvPr id="15" name="AutoShape 15"/>
          <p:cNvSpPr/>
          <p:nvPr/>
        </p:nvSpPr>
        <p:spPr>
          <a:xfrm>
            <a:off x="2110745" y="1825527"/>
            <a:ext cx="6750815" cy="6635945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11825797" y="1270731"/>
            <a:ext cx="2085137" cy="2085137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</p:sp>
      </p:grp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11419219" y="1028700"/>
            <a:ext cx="2174041" cy="2165548"/>
            <a:chOff x="0" y="0"/>
            <a:chExt cx="6502400" cy="6477000"/>
          </a:xfrm>
        </p:grpSpPr>
        <p:sp>
          <p:nvSpPr>
            <p:cNvPr id="19" name="Freeform 1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5"/>
              <a:stretch>
                <a:fillRect l="-136837" t="-28774" r="-84967" b="-86469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11825797" y="4221947"/>
            <a:ext cx="2085137" cy="2085137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3" name="Group 23"/>
          <p:cNvGrpSpPr>
            <a:grpSpLocks noChangeAspect="1"/>
          </p:cNvGrpSpPr>
          <p:nvPr/>
        </p:nvGrpSpPr>
        <p:grpSpPr>
          <a:xfrm>
            <a:off x="11411515" y="4002073"/>
            <a:ext cx="2187334" cy="2123082"/>
            <a:chOff x="-23042" y="66269"/>
            <a:chExt cx="6542158" cy="6349987"/>
          </a:xfrm>
        </p:grpSpPr>
        <p:sp>
          <p:nvSpPr>
            <p:cNvPr id="24" name="Freeform 24"/>
            <p:cNvSpPr/>
            <p:nvPr/>
          </p:nvSpPr>
          <p:spPr>
            <a:xfrm>
              <a:off x="-23042" y="119185"/>
              <a:ext cx="6542158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6"/>
              <a:stretch>
                <a:fillRect l="-162891" t="-16684" r="-160683" b="-166629"/>
              </a:stretch>
            </a:blipFill>
            <a:ln>
              <a:solidFill>
                <a:srgbClr val="00BAFF"/>
              </a:solidFill>
            </a:ln>
          </p:spPr>
        </p:sp>
        <p:sp>
          <p:nvSpPr>
            <p:cNvPr id="25" name="Freeform 25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grpSp>
        <p:nvGrpSpPr>
          <p:cNvPr id="26" name="Group 26"/>
          <p:cNvGrpSpPr>
            <a:grpSpLocks noChangeAspect="1"/>
          </p:cNvGrpSpPr>
          <p:nvPr/>
        </p:nvGrpSpPr>
        <p:grpSpPr>
          <a:xfrm>
            <a:off x="11825797" y="7173163"/>
            <a:ext cx="2085137" cy="2085137"/>
            <a:chOff x="0" y="0"/>
            <a:chExt cx="6350000" cy="63500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8" name="Group 28"/>
          <p:cNvGrpSpPr>
            <a:grpSpLocks noChangeAspect="1"/>
          </p:cNvGrpSpPr>
          <p:nvPr/>
        </p:nvGrpSpPr>
        <p:grpSpPr>
          <a:xfrm>
            <a:off x="11419219" y="6931132"/>
            <a:ext cx="2174041" cy="2165548"/>
            <a:chOff x="0" y="0"/>
            <a:chExt cx="6502400" cy="6477000"/>
          </a:xfrm>
        </p:grpSpPr>
        <p:sp>
          <p:nvSpPr>
            <p:cNvPr id="29" name="Freeform 2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7"/>
              <a:stretch>
                <a:fillRect l="-164266" t="1917" r="-22903" b="-93994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30" name="Freeform 3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sp>
        <p:nvSpPr>
          <p:cNvPr id="31" name="TextBox 31"/>
          <p:cNvSpPr txBox="1"/>
          <p:nvPr/>
        </p:nvSpPr>
        <p:spPr>
          <a:xfrm>
            <a:off x="2670508" y="3331799"/>
            <a:ext cx="5612273" cy="3693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The Analytics team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45296" y="406153"/>
            <a:ext cx="10042534" cy="9474693"/>
            <a:chOff x="0" y="0"/>
            <a:chExt cx="13390046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r="10232"/>
            <a:stretch>
              <a:fillRect/>
            </a:stretch>
          </p:blipFill>
          <p:spPr>
            <a:xfrm>
              <a:off x="6923321" y="6558809"/>
              <a:ext cx="2697587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903391" y="1027892"/>
            <a:ext cx="1854962" cy="1781248"/>
            <a:chOff x="0" y="0"/>
            <a:chExt cx="2473282" cy="2374997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3758754" y="2639980"/>
            <a:ext cx="1854962" cy="1781248"/>
            <a:chOff x="0" y="0"/>
            <a:chExt cx="2473282" cy="2374997"/>
          </a:xfrm>
        </p:grpSpPr>
        <p:grpSp>
          <p:nvGrpSpPr>
            <p:cNvPr id="18" name="Group 18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1" name="Group 21"/>
          <p:cNvGrpSpPr/>
          <p:nvPr/>
        </p:nvGrpSpPr>
        <p:grpSpPr>
          <a:xfrm>
            <a:off x="5614117" y="4252068"/>
            <a:ext cx="1854962" cy="1781248"/>
            <a:chOff x="0" y="0"/>
            <a:chExt cx="2473282" cy="2374997"/>
          </a:xfrm>
        </p:grpSpPr>
        <p:grpSp>
          <p:nvGrpSpPr>
            <p:cNvPr id="22" name="Group 22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5" name="Group 25"/>
          <p:cNvGrpSpPr/>
          <p:nvPr/>
        </p:nvGrpSpPr>
        <p:grpSpPr>
          <a:xfrm>
            <a:off x="7469480" y="5864156"/>
            <a:ext cx="1854962" cy="1781248"/>
            <a:chOff x="0" y="0"/>
            <a:chExt cx="2473282" cy="2374997"/>
          </a:xfrm>
        </p:grpSpPr>
        <p:grpSp>
          <p:nvGrpSpPr>
            <p:cNvPr id="26" name="Group 26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9" name="Group 29"/>
          <p:cNvGrpSpPr/>
          <p:nvPr/>
        </p:nvGrpSpPr>
        <p:grpSpPr>
          <a:xfrm>
            <a:off x="9324843" y="7476244"/>
            <a:ext cx="1854962" cy="1781248"/>
            <a:chOff x="0" y="0"/>
            <a:chExt cx="2473282" cy="2374997"/>
          </a:xfrm>
        </p:grpSpPr>
        <p:grpSp>
          <p:nvGrpSpPr>
            <p:cNvPr id="30" name="Group 30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32" name="Picture 3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sp>
        <p:nvSpPr>
          <p:cNvPr id="33" name="TextBox 33"/>
          <p:cNvSpPr txBox="1"/>
          <p:nvPr/>
        </p:nvSpPr>
        <p:spPr>
          <a:xfrm>
            <a:off x="10667818" y="1028700"/>
            <a:ext cx="6642545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Process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2630944" y="1372359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1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4534646" y="2984043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2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0108223" y="7828620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>
                <a:solidFill>
                  <a:srgbClr val="FFFFFF"/>
                </a:solidFill>
                <a:latin typeface="Clear Sans Regular Bold"/>
              </a:rPr>
              <a:t>5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8193880" y="6204766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4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6396750" y="4605252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3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B0B6F6F-8D5E-4F0A-80E5-298AD261BB53}"/>
              </a:ext>
            </a:extLst>
          </p:cNvPr>
          <p:cNvSpPr txBox="1"/>
          <p:nvPr/>
        </p:nvSpPr>
        <p:spPr>
          <a:xfrm>
            <a:off x="4534646" y="1027891"/>
            <a:ext cx="4304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200">
                <a:solidFill>
                  <a:schemeClr val="bg1"/>
                </a:solidFill>
              </a:rPr>
              <a:t>Data Understanding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1A6885E-E105-404B-A75B-FA819536CF6A}"/>
              </a:ext>
            </a:extLst>
          </p:cNvPr>
          <p:cNvSpPr txBox="1"/>
          <p:nvPr/>
        </p:nvSpPr>
        <p:spPr>
          <a:xfrm>
            <a:off x="6248400" y="2809140"/>
            <a:ext cx="38598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>
                <a:solidFill>
                  <a:schemeClr val="bg1"/>
                </a:solidFill>
              </a:rPr>
              <a:t>Data Cleaning</a:t>
            </a:r>
            <a:endParaRPr lang="en-IN" sz="36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99F0437-9AC4-43D1-80C4-E0DDD8BBF924}"/>
              </a:ext>
            </a:extLst>
          </p:cNvPr>
          <p:cNvSpPr txBox="1"/>
          <p:nvPr/>
        </p:nvSpPr>
        <p:spPr>
          <a:xfrm>
            <a:off x="8534400" y="4508992"/>
            <a:ext cx="320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Data Modelling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F889462-6BB4-4306-A1C7-EB6ABCB4AD9D}"/>
              </a:ext>
            </a:extLst>
          </p:cNvPr>
          <p:cNvSpPr txBox="1"/>
          <p:nvPr/>
        </p:nvSpPr>
        <p:spPr>
          <a:xfrm>
            <a:off x="9835116" y="5965391"/>
            <a:ext cx="29995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>
                <a:solidFill>
                  <a:schemeClr val="bg1"/>
                </a:solidFill>
              </a:rPr>
              <a:t>Data Analysis</a:t>
            </a:r>
            <a:endParaRPr lang="en-IN" sz="3600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7FBC64F-49AE-4FAC-84B7-BE286F6B10F7}"/>
              </a:ext>
            </a:extLst>
          </p:cNvPr>
          <p:cNvSpPr txBox="1"/>
          <p:nvPr/>
        </p:nvSpPr>
        <p:spPr>
          <a:xfrm>
            <a:off x="11939979" y="7645404"/>
            <a:ext cx="39858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Uncover Insights</a:t>
            </a:r>
            <a:endParaRPr lang="en-IN" sz="3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2127159" y="6480806"/>
            <a:ext cx="2972219" cy="881758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860915"/>
            <a:ext cx="46361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Insights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517112" y="7810500"/>
            <a:ext cx="17253775" cy="2017079"/>
            <a:chOff x="0" y="0"/>
            <a:chExt cx="23005033" cy="2689439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7272183" y="6480309"/>
            <a:ext cx="2972219" cy="881758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2670342" y="6480309"/>
            <a:ext cx="2972219" cy="88175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A703BA7-E75C-438E-B9B1-1443FD3E24C0}"/>
              </a:ext>
            </a:extLst>
          </p:cNvPr>
          <p:cNvSpPr txBox="1"/>
          <p:nvPr/>
        </p:nvSpPr>
        <p:spPr>
          <a:xfrm>
            <a:off x="2362199" y="5196703"/>
            <a:ext cx="28379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/>
              <a:t>16 Unique Categories</a:t>
            </a:r>
            <a:endParaRPr lang="en-IN" sz="36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A70317-0EA3-4012-B64A-B280E2E6ABAC}"/>
              </a:ext>
            </a:extLst>
          </p:cNvPr>
          <p:cNvSpPr txBox="1"/>
          <p:nvPr/>
        </p:nvSpPr>
        <p:spPr>
          <a:xfrm>
            <a:off x="7124700" y="5279980"/>
            <a:ext cx="40385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/>
              <a:t>Animal most favourite category</a:t>
            </a:r>
            <a:endParaRPr lang="en-IN" sz="3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F18CF3B-B9A6-47CF-8580-6D2F1B4C80D9}"/>
              </a:ext>
            </a:extLst>
          </p:cNvPr>
          <p:cNvSpPr txBox="1"/>
          <p:nvPr/>
        </p:nvSpPr>
        <p:spPr>
          <a:xfrm>
            <a:off x="12115800" y="5143500"/>
            <a:ext cx="457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/>
              <a:t>January with the most number of posts</a:t>
            </a:r>
            <a:endParaRPr lang="en-IN" sz="36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1" y="-710238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aphicFrame>
        <p:nvGraphicFramePr>
          <p:cNvPr id="27" name="Chart 26">
            <a:extLst>
              <a:ext uri="{FF2B5EF4-FFF2-40B4-BE49-F238E27FC236}">
                <a16:creationId xmlns:a16="http://schemas.microsoft.com/office/drawing/2014/main" id="{7920973C-7D76-4BE7-B7CE-6511B205DBA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74258415"/>
              </p:ext>
            </p:extLst>
          </p:nvPr>
        </p:nvGraphicFramePr>
        <p:xfrm>
          <a:off x="555214" y="1"/>
          <a:ext cx="9711340" cy="54482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28" name="Chart 27">
            <a:extLst>
              <a:ext uri="{FF2B5EF4-FFF2-40B4-BE49-F238E27FC236}">
                <a16:creationId xmlns:a16="http://schemas.microsoft.com/office/drawing/2014/main" id="{837329BB-81B2-4692-BBC2-AFB3EF2019E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49563733"/>
              </p:ext>
            </p:extLst>
          </p:nvPr>
        </p:nvGraphicFramePr>
        <p:xfrm>
          <a:off x="7852945" y="5462954"/>
          <a:ext cx="10435055" cy="470974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2" y="-1235382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aphicFrame>
        <p:nvGraphicFramePr>
          <p:cNvPr id="28" name="Chart 27">
            <a:extLst>
              <a:ext uri="{FF2B5EF4-FFF2-40B4-BE49-F238E27FC236}">
                <a16:creationId xmlns:a16="http://schemas.microsoft.com/office/drawing/2014/main" id="{DF33ED45-79FA-483C-82BF-8834729FB27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32336526"/>
              </p:ext>
            </p:extLst>
          </p:nvPr>
        </p:nvGraphicFramePr>
        <p:xfrm>
          <a:off x="9601199" y="1992999"/>
          <a:ext cx="8597465" cy="52074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29" name="Chart 28">
            <a:extLst>
              <a:ext uri="{FF2B5EF4-FFF2-40B4-BE49-F238E27FC236}">
                <a16:creationId xmlns:a16="http://schemas.microsoft.com/office/drawing/2014/main" id="{E057329E-5795-47F1-9EF8-8DD8DDBB6D4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93809335"/>
              </p:ext>
            </p:extLst>
          </p:nvPr>
        </p:nvGraphicFramePr>
        <p:xfrm>
          <a:off x="2107" y="139606"/>
          <a:ext cx="9141893" cy="473174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graphicFrame>
        <p:nvGraphicFramePr>
          <p:cNvPr id="30" name="Chart 29">
            <a:extLst>
              <a:ext uri="{FF2B5EF4-FFF2-40B4-BE49-F238E27FC236}">
                <a16:creationId xmlns:a16="http://schemas.microsoft.com/office/drawing/2014/main" id="{6AD96A48-E64C-4946-A8CE-EE890896B26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51484055"/>
              </p:ext>
            </p:extLst>
          </p:nvPr>
        </p:nvGraphicFramePr>
        <p:xfrm>
          <a:off x="0" y="5401330"/>
          <a:ext cx="9372599" cy="488567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</p:spTree>
    <p:extLst>
      <p:ext uri="{BB962C8B-B14F-4D97-AF65-F5344CB8AC3E}">
        <p14:creationId xmlns:p14="http://schemas.microsoft.com/office/powerpoint/2010/main" val="24538516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Sheets">
    <a:dk1>
      <a:srgbClr val="000000"/>
    </a:dk1>
    <a:lt1>
      <a:srgbClr val="FFFFFF"/>
    </a:lt1>
    <a:dk2>
      <a:srgbClr val="000000"/>
    </a:dk2>
    <a:lt2>
      <a:srgbClr val="FFFFFF"/>
    </a:lt2>
    <a:accent1>
      <a:srgbClr val="4285F4"/>
    </a:accent1>
    <a:accent2>
      <a:srgbClr val="EA4335"/>
    </a:accent2>
    <a:accent3>
      <a:srgbClr val="FBBC04"/>
    </a:accent3>
    <a:accent4>
      <a:srgbClr val="34A853"/>
    </a:accent4>
    <a:accent5>
      <a:srgbClr val="FF6D01"/>
    </a:accent5>
    <a:accent6>
      <a:srgbClr val="46BDC6"/>
    </a:accent6>
    <a:hlink>
      <a:srgbClr val="1155CC"/>
    </a:hlink>
    <a:folHlink>
      <a:srgbClr val="1155CC"/>
    </a:folHlink>
  </a:clrScheme>
  <a:fontScheme name="Sheets">
    <a:majorFont>
      <a:latin typeface="Arial"/>
      <a:ea typeface="Arial"/>
      <a:cs typeface="Arial"/>
    </a:majorFont>
    <a:minorFont>
      <a:latin typeface="Arial"/>
      <a:ea typeface="Arial"/>
      <a:cs typeface="Arial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94</TotalTime>
  <Words>316</Words>
  <Application>Microsoft Office PowerPoint</Application>
  <PresentationFormat>Custom</PresentationFormat>
  <Paragraphs>78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Clear Sans Regular Bold</vt:lpstr>
      <vt:lpstr>Poppins</vt:lpstr>
      <vt:lpstr>Calibri</vt:lpstr>
      <vt:lpstr>Wingdings</vt:lpstr>
      <vt:lpstr>Arial</vt:lpstr>
      <vt:lpstr>Graphik Regular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Template</dc:title>
  <dc:creator>Kevin Dang</dc:creator>
  <cp:lastModifiedBy>Kaushal Sharma</cp:lastModifiedBy>
  <cp:revision>14</cp:revision>
  <dcterms:created xsi:type="dcterms:W3CDTF">2006-08-16T00:00:00Z</dcterms:created>
  <dcterms:modified xsi:type="dcterms:W3CDTF">2024-07-06T13:07:25Z</dcterms:modified>
  <dc:identifier>DAEhDyfaYKE</dc:identifier>
</cp:coreProperties>
</file>